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96" d="100"/>
          <a:sy n="96" d="100"/>
        </p:scale>
        <p:origin x="86" y="17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5811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3665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6301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456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3167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8526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29000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19189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74059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60127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38382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829E93-ECB9-4261-B20D-C25A6897D405}" type="datetimeFigureOut">
              <a:rPr lang="en-US" smtClean="0"/>
              <a:t>2/9/2024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48084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uppieren 4">
            <a:extLst>
              <a:ext uri="{FF2B5EF4-FFF2-40B4-BE49-F238E27FC236}">
                <a16:creationId xmlns:a16="http://schemas.microsoft.com/office/drawing/2014/main" id="{8D783620-8F0F-43D7-98F5-409BB6332E02}"/>
              </a:ext>
            </a:extLst>
          </p:cNvPr>
          <p:cNvGrpSpPr/>
          <p:nvPr/>
        </p:nvGrpSpPr>
        <p:grpSpPr>
          <a:xfrm>
            <a:off x="921112" y="1143000"/>
            <a:ext cx="2319618" cy="3745005"/>
            <a:chOff x="921112" y="1143000"/>
            <a:chExt cx="2319618" cy="3745005"/>
          </a:xfrm>
        </p:grpSpPr>
        <p:sp>
          <p:nvSpPr>
            <p:cNvPr id="6" name="Rechteck: abgerundete Ecken 9">
              <a:extLst>
                <a:ext uri="{FF2B5EF4-FFF2-40B4-BE49-F238E27FC236}">
                  <a16:creationId xmlns:a16="http://schemas.microsoft.com/office/drawing/2014/main" id="{889660C0-FFB7-4EEE-97A2-132EEAE89901}"/>
                </a:ext>
              </a:extLst>
            </p:cNvPr>
            <p:cNvSpPr/>
            <p:nvPr/>
          </p:nvSpPr>
          <p:spPr bwMode="auto">
            <a:xfrm>
              <a:off x="921112" y="1143000"/>
              <a:ext cx="2319618" cy="3745005"/>
            </a:xfrm>
            <a:prstGeom prst="roundRect">
              <a:avLst/>
            </a:prstGeom>
            <a:solidFill>
              <a:srgbClr val="FFC000"/>
            </a:solid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CH" sz="24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Management </a:t>
              </a:r>
              <a:r>
                <a:rPr kumimoji="0" lang="de-CH" sz="2400" b="1" i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data</a:t>
              </a:r>
              <a:endParaRPr kumimoji="0" lang="en-GB" sz="2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7" name="Textfeld 6">
              <a:extLst>
                <a:ext uri="{FF2B5EF4-FFF2-40B4-BE49-F238E27FC236}">
                  <a16:creationId xmlns:a16="http://schemas.microsoft.com/office/drawing/2014/main" id="{85FACB0E-1412-4101-83CC-A0E2A7FC2E82}"/>
                </a:ext>
              </a:extLst>
            </p:cNvPr>
            <p:cNvSpPr txBox="1"/>
            <p:nvPr/>
          </p:nvSpPr>
          <p:spPr>
            <a:xfrm>
              <a:off x="921112" y="2132014"/>
              <a:ext cx="2319617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management_df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en-GB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management_df_from_excel</a:t>
              </a:r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en-GB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en-GB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check_management_df</a:t>
              </a:r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</p:txBody>
        </p:sp>
      </p:grpSp>
      <p:grpSp>
        <p:nvGrpSpPr>
          <p:cNvPr id="8" name="Gruppieren 7">
            <a:extLst>
              <a:ext uri="{FF2B5EF4-FFF2-40B4-BE49-F238E27FC236}">
                <a16:creationId xmlns:a16="http://schemas.microsoft.com/office/drawing/2014/main" id="{87DD6754-9FED-4E58-91BA-35F7F2ED8548}"/>
              </a:ext>
            </a:extLst>
          </p:cNvPr>
          <p:cNvGrpSpPr/>
          <p:nvPr/>
        </p:nvGrpSpPr>
        <p:grpSpPr>
          <a:xfrm>
            <a:off x="3650865" y="1143001"/>
            <a:ext cx="2319618" cy="3745006"/>
            <a:chOff x="3650865" y="1143001"/>
            <a:chExt cx="2319618" cy="3745006"/>
          </a:xfrm>
        </p:grpSpPr>
        <p:sp>
          <p:nvSpPr>
            <p:cNvPr id="9" name="Rechteck: abgerundete Ecken 10">
              <a:extLst>
                <a:ext uri="{FF2B5EF4-FFF2-40B4-BE49-F238E27FC236}">
                  <a16:creationId xmlns:a16="http://schemas.microsoft.com/office/drawing/2014/main" id="{6F06B93A-BA7F-4B62-A747-5E8F31D74C3B}"/>
                </a:ext>
              </a:extLst>
            </p:cNvPr>
            <p:cNvSpPr/>
            <p:nvPr/>
          </p:nvSpPr>
          <p:spPr bwMode="auto">
            <a:xfrm>
              <a:off x="3650865" y="1143001"/>
              <a:ext cx="2319618" cy="3745006"/>
            </a:xfrm>
            <a:prstGeom prst="roundRect">
              <a:avLst/>
            </a:prstGeom>
            <a:solidFill>
              <a:srgbClr val="92D050"/>
            </a:solid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de-CH" sz="2400" b="1" dirty="0">
                  <a:latin typeface="Arial" panose="020B0604020202020204" pitchFamily="34" charset="0"/>
                  <a:cs typeface="Arial" panose="020B0604020202020204" pitchFamily="34" charset="0"/>
                </a:rPr>
                <a:t>Main </a:t>
              </a:r>
              <a:r>
                <a:rPr lang="de-CH" sz="240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functions</a:t>
              </a:r>
              <a:endParaRPr kumimoji="0" lang="en-GB" sz="2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0" name="Textfeld 9">
              <a:extLst>
                <a:ext uri="{FF2B5EF4-FFF2-40B4-BE49-F238E27FC236}">
                  <a16:creationId xmlns:a16="http://schemas.microsoft.com/office/drawing/2014/main" id="{11E2E538-C0EE-4715-9FA1-966A0E30BC18}"/>
                </a:ext>
              </a:extLst>
            </p:cNvPr>
            <p:cNvSpPr txBox="1"/>
            <p:nvPr/>
          </p:nvSpPr>
          <p:spPr>
            <a:xfrm>
              <a:off x="3834544" y="2132014"/>
              <a:ext cx="1996888" cy="267765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calculate_indicators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C_input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N_input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tillage_intensity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soil_cover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plant_diversity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productivity_indicator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en-GB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11" name="Textfeld 10">
            <a:extLst>
              <a:ext uri="{FF2B5EF4-FFF2-40B4-BE49-F238E27FC236}">
                <a16:creationId xmlns:a16="http://schemas.microsoft.com/office/drawing/2014/main" id="{95484B03-73EA-4C04-8D12-E56641BFCF11}"/>
              </a:ext>
            </a:extLst>
          </p:cNvPr>
          <p:cNvSpPr txBox="1"/>
          <p:nvPr/>
        </p:nvSpPr>
        <p:spPr>
          <a:xfrm>
            <a:off x="4056301" y="4619064"/>
            <a:ext cx="150874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CH" sz="700" dirty="0">
                <a:latin typeface="Arial" panose="020B0604020202020204" pitchFamily="34" charset="0"/>
                <a:cs typeface="Arial" panose="020B0604020202020204" pitchFamily="34" charset="0"/>
              </a:rPr>
              <a:t>all </a:t>
            </a:r>
            <a:r>
              <a:rPr lang="de-CH" sz="700" dirty="0" err="1">
                <a:latin typeface="Arial" panose="020B0604020202020204" pitchFamily="34" charset="0"/>
                <a:cs typeface="Arial" panose="020B0604020202020204" pitchFamily="34" charset="0"/>
              </a:rPr>
              <a:t>take</a:t>
            </a:r>
            <a:r>
              <a:rPr lang="de-CH" sz="7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de-CH" sz="700" dirty="0" err="1">
                <a:latin typeface="Arial" panose="020B0604020202020204" pitchFamily="34" charset="0"/>
                <a:cs typeface="Arial" panose="020B0604020202020204" pitchFamily="34" charset="0"/>
              </a:rPr>
              <a:t>managment_df</a:t>
            </a:r>
            <a:r>
              <a:rPr lang="de-CH" sz="7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CH" sz="700" dirty="0" err="1"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de-CH" sz="7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CH" sz="700" dirty="0" err="1">
                <a:latin typeface="Arial" panose="020B0604020202020204" pitchFamily="34" charset="0"/>
                <a:cs typeface="Arial" panose="020B0604020202020204" pitchFamily="34" charset="0"/>
              </a:rPr>
              <a:t>input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12" name="Gruppieren 11">
            <a:extLst>
              <a:ext uri="{FF2B5EF4-FFF2-40B4-BE49-F238E27FC236}">
                <a16:creationId xmlns:a16="http://schemas.microsoft.com/office/drawing/2014/main" id="{1E352D4E-8DAB-4DC9-9184-15420B395218}"/>
              </a:ext>
            </a:extLst>
          </p:cNvPr>
          <p:cNvGrpSpPr/>
          <p:nvPr/>
        </p:nvGrpSpPr>
        <p:grpSpPr>
          <a:xfrm>
            <a:off x="6425245" y="1143000"/>
            <a:ext cx="2319618" cy="3745007"/>
            <a:chOff x="6425245" y="1143000"/>
            <a:chExt cx="2319618" cy="3745007"/>
          </a:xfrm>
        </p:grpSpPr>
        <p:sp>
          <p:nvSpPr>
            <p:cNvPr id="13" name="Rechteck: abgerundete Ecken 11">
              <a:extLst>
                <a:ext uri="{FF2B5EF4-FFF2-40B4-BE49-F238E27FC236}">
                  <a16:creationId xmlns:a16="http://schemas.microsoft.com/office/drawing/2014/main" id="{EAA50C32-14FE-4ACB-B99D-4963FD69C723}"/>
                </a:ext>
              </a:extLst>
            </p:cNvPr>
            <p:cNvSpPr/>
            <p:nvPr/>
          </p:nvSpPr>
          <p:spPr bwMode="auto">
            <a:xfrm>
              <a:off x="6425245" y="1143000"/>
              <a:ext cx="2319618" cy="3745007"/>
            </a:xfrm>
            <a:prstGeom prst="roundRect">
              <a:avLst/>
            </a:prstGeom>
            <a:solidFill>
              <a:srgbClr val="00B0F0"/>
            </a:solid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CH" sz="24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Helper </a:t>
              </a:r>
              <a:r>
                <a:rPr kumimoji="0" lang="de-CH" sz="2400" b="1" i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functions</a:t>
              </a:r>
              <a:endParaRPr kumimoji="0" lang="en-GB" sz="2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4" name="Textfeld 13">
              <a:extLst>
                <a:ext uri="{FF2B5EF4-FFF2-40B4-BE49-F238E27FC236}">
                  <a16:creationId xmlns:a16="http://schemas.microsoft.com/office/drawing/2014/main" id="{45206324-292C-4DFB-8ACB-D9D731B395C4}"/>
                </a:ext>
              </a:extLst>
            </p:cNvPr>
            <p:cNvSpPr txBox="1"/>
            <p:nvPr/>
          </p:nvSpPr>
          <p:spPr>
            <a:xfrm>
              <a:off x="6586610" y="2132014"/>
              <a:ext cx="1996888" cy="24929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C_input_crops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C_input_cover_crops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CN_input_amendments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STIR()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plant_cover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shannon_index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relative_yield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  <a:endParaRPr lang="en-GB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15" name="Gruppieren 14">
            <a:extLst>
              <a:ext uri="{FF2B5EF4-FFF2-40B4-BE49-F238E27FC236}">
                <a16:creationId xmlns:a16="http://schemas.microsoft.com/office/drawing/2014/main" id="{6CC369B8-DD40-41EE-94E5-AB2A4B66F53F}"/>
              </a:ext>
            </a:extLst>
          </p:cNvPr>
          <p:cNvGrpSpPr/>
          <p:nvPr/>
        </p:nvGrpSpPr>
        <p:grpSpPr>
          <a:xfrm>
            <a:off x="9154998" y="1143000"/>
            <a:ext cx="2396026" cy="3745007"/>
            <a:chOff x="9154998" y="1143000"/>
            <a:chExt cx="2396026" cy="3745007"/>
          </a:xfrm>
        </p:grpSpPr>
        <p:sp>
          <p:nvSpPr>
            <p:cNvPr id="16" name="Rechteck: abgerundete Ecken 12">
              <a:extLst>
                <a:ext uri="{FF2B5EF4-FFF2-40B4-BE49-F238E27FC236}">
                  <a16:creationId xmlns:a16="http://schemas.microsoft.com/office/drawing/2014/main" id="{F52AF551-194B-4FAD-A8C4-798301CBBC96}"/>
                </a:ext>
              </a:extLst>
            </p:cNvPr>
            <p:cNvSpPr/>
            <p:nvPr/>
          </p:nvSpPr>
          <p:spPr bwMode="auto">
            <a:xfrm>
              <a:off x="9154998" y="1143000"/>
              <a:ext cx="2319618" cy="3745007"/>
            </a:xfrm>
            <a:prstGeom prst="roundRect">
              <a:avLst/>
            </a:prstGeom>
            <a:solidFill>
              <a:schemeClr val="bg1">
                <a:lumMod val="85000"/>
              </a:schemeClr>
            </a:solid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CH" sz="24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Reference </a:t>
              </a:r>
              <a:r>
                <a:rPr kumimoji="0" lang="de-CH" sz="2400" b="1" i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data</a:t>
              </a:r>
              <a:endParaRPr kumimoji="0" lang="en-GB" sz="2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7" name="Textfeld 16">
              <a:extLst>
                <a:ext uri="{FF2B5EF4-FFF2-40B4-BE49-F238E27FC236}">
                  <a16:creationId xmlns:a16="http://schemas.microsoft.com/office/drawing/2014/main" id="{52D4BC46-DD85-465F-8039-307333300165}"/>
                </a:ext>
              </a:extLst>
            </p:cNvPr>
            <p:cNvSpPr txBox="1"/>
            <p:nvPr/>
          </p:nvSpPr>
          <p:spPr>
            <a:xfrm>
              <a:off x="9231406" y="2132014"/>
              <a:ext cx="2319618" cy="175432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C_input_crops_LOT.rda</a:t>
              </a:r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CN_input_amendments</a:t>
              </a:r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_LOT.rda</a:t>
              </a:r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STIR_value_LOT.rda</a:t>
              </a:r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plant_cover_LOT.rda</a:t>
              </a:r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EXAMPLE_data.rda</a:t>
              </a:r>
              <a:endParaRPr lang="en-GB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18" name="Gruppieren 17">
            <a:extLst>
              <a:ext uri="{FF2B5EF4-FFF2-40B4-BE49-F238E27FC236}">
                <a16:creationId xmlns:a16="http://schemas.microsoft.com/office/drawing/2014/main" id="{6940E293-7D8F-4E94-BA2A-B2F5EC612B3A}"/>
              </a:ext>
            </a:extLst>
          </p:cNvPr>
          <p:cNvGrpSpPr/>
          <p:nvPr/>
        </p:nvGrpSpPr>
        <p:grpSpPr>
          <a:xfrm>
            <a:off x="921112" y="5022476"/>
            <a:ext cx="2319618" cy="1660712"/>
            <a:chOff x="921112" y="5022476"/>
            <a:chExt cx="2319618" cy="1660712"/>
          </a:xfrm>
        </p:grpSpPr>
        <p:sp>
          <p:nvSpPr>
            <p:cNvPr id="19" name="Rechteck: abgerundete Ecken 58">
              <a:extLst>
                <a:ext uri="{FF2B5EF4-FFF2-40B4-BE49-F238E27FC236}">
                  <a16:creationId xmlns:a16="http://schemas.microsoft.com/office/drawing/2014/main" id="{21B5E6C2-B498-4F0D-B7E8-22AE9C17271C}"/>
                </a:ext>
              </a:extLst>
            </p:cNvPr>
            <p:cNvSpPr/>
            <p:nvPr/>
          </p:nvSpPr>
          <p:spPr bwMode="auto">
            <a:xfrm>
              <a:off x="921112" y="5022476"/>
              <a:ext cx="2319618" cy="1660712"/>
            </a:xfrm>
            <a:prstGeom prst="roundRect">
              <a:avLst/>
            </a:prstGeom>
            <a:noFill/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CH" sz="2400" b="1" i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Supporting</a:t>
              </a:r>
              <a:endParaRPr lang="de-CH" sz="240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CH" sz="24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Docs</a:t>
              </a:r>
              <a:endParaRPr kumimoji="0" lang="en-GB" sz="2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0" name="Textfeld 19">
              <a:extLst>
                <a:ext uri="{FF2B5EF4-FFF2-40B4-BE49-F238E27FC236}">
                  <a16:creationId xmlns:a16="http://schemas.microsoft.com/office/drawing/2014/main" id="{257AF350-C1AD-446D-84ED-A9D49DE99EF6}"/>
                </a:ext>
              </a:extLst>
            </p:cNvPr>
            <p:cNvSpPr txBox="1"/>
            <p:nvPr/>
          </p:nvSpPr>
          <p:spPr>
            <a:xfrm>
              <a:off x="921112" y="5937532"/>
              <a:ext cx="2319617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XLSX </a:t>
              </a:r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for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 </a:t>
              </a:r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management_df</a:t>
              </a:r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Illustrated </a:t>
              </a:r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guide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 </a:t>
              </a:r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with</a:t>
              </a:r>
              <a:r>
                <a:rPr lang="de-CH" sz="1200" dirty="0">
                  <a:latin typeface="Arial" panose="020B0604020202020204" pitchFamily="34" charset="0"/>
                  <a:cs typeface="Arial" panose="020B0604020202020204" pitchFamily="34" charset="0"/>
                </a:rPr>
                <a:t> </a:t>
              </a:r>
              <a:r>
                <a:rPr lang="de-CH" sz="1200" dirty="0" err="1">
                  <a:latin typeface="Arial" panose="020B0604020202020204" pitchFamily="34" charset="0"/>
                  <a:cs typeface="Arial" panose="020B0604020202020204" pitchFamily="34" charset="0"/>
                </a:rPr>
                <a:t>operations</a:t>
              </a:r>
              <a:endParaRPr lang="en-GB" sz="12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427204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62</Words>
  <Application>Microsoft Office PowerPoint</Application>
  <PresentationFormat>Breitbild</PresentationFormat>
  <Paragraphs>50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>Agroscope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Heller Olivier</dc:creator>
  <cp:lastModifiedBy>Heller Olivier</cp:lastModifiedBy>
  <cp:revision>1</cp:revision>
  <dcterms:created xsi:type="dcterms:W3CDTF">2024-02-09T14:05:58Z</dcterms:created>
  <dcterms:modified xsi:type="dcterms:W3CDTF">2024-02-09T14:06:15Z</dcterms:modified>
</cp:coreProperties>
</file>

<file path=docProps/thumbnail.jpeg>
</file>